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24"/>
  </p:notesMasterIdLst>
  <p:sldIdLst>
    <p:sldId id="257" r:id="rId5"/>
    <p:sldId id="264" r:id="rId6"/>
    <p:sldId id="320" r:id="rId7"/>
    <p:sldId id="338" r:id="rId8"/>
    <p:sldId id="340" r:id="rId9"/>
    <p:sldId id="355" r:id="rId10"/>
    <p:sldId id="341" r:id="rId11"/>
    <p:sldId id="356" r:id="rId12"/>
    <p:sldId id="358" r:id="rId13"/>
    <p:sldId id="359" r:id="rId14"/>
    <p:sldId id="360" r:id="rId15"/>
    <p:sldId id="342" r:id="rId16"/>
    <p:sldId id="352" r:id="rId17"/>
    <p:sldId id="357" r:id="rId18"/>
    <p:sldId id="350" r:id="rId19"/>
    <p:sldId id="353" r:id="rId20"/>
    <p:sldId id="354" r:id="rId21"/>
    <p:sldId id="330" r:id="rId22"/>
    <p:sldId id="335" r:id="rId23"/>
  </p:sldIdLst>
  <p:sldSz cx="12192000" cy="6858000"/>
  <p:notesSz cx="6858000" cy="9144000"/>
  <p:embeddedFontLst>
    <p:embeddedFont>
      <p:font typeface="Titillium Web SemiBold" panose="020B0604020202020204" charset="0"/>
      <p:bold r:id="rId25"/>
      <p:boldItalic r:id="rId26"/>
    </p:embeddedFont>
    <p:embeddedFont>
      <p:font typeface="Titillium Web" panose="020B060402020202020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752B"/>
    <a:srgbClr val="0E8B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8" autoAdjust="0"/>
    <p:restoredTop sz="86439" autoAdjust="0"/>
  </p:normalViewPr>
  <p:slideViewPr>
    <p:cSldViewPr snapToGrid="0">
      <p:cViewPr varScale="1">
        <p:scale>
          <a:sx n="93" d="100"/>
          <a:sy n="93" d="100"/>
        </p:scale>
        <p:origin x="204" y="96"/>
      </p:cViewPr>
      <p:guideLst/>
    </p:cSldViewPr>
  </p:slideViewPr>
  <p:outlineViewPr>
    <p:cViewPr>
      <p:scale>
        <a:sx n="33" d="100"/>
        <a:sy n="33" d="100"/>
      </p:scale>
      <p:origin x="0" y="-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287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9D5F5-E652-4CC5-BF66-164E5E85A73C}" type="datetimeFigureOut">
              <a:rPr lang="nl-NL" smtClean="0"/>
              <a:t>24-10-2023</a:t>
            </a:fld>
            <a:endParaRPr lang="nl-N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5A509-E70D-42D7-9AA4-E77CB6259F8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03646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5A509-E70D-42D7-9AA4-E77CB6259F85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4825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5A509-E70D-42D7-9AA4-E77CB6259F85}" type="slidenum">
              <a:rPr lang="nl-NL" smtClean="0"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5284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5A509-E70D-42D7-9AA4-E77CB6259F85}" type="slidenum">
              <a:rPr lang="nl-NL" smtClean="0"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8874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5A509-E70D-42D7-9AA4-E77CB6259F85}" type="slidenum">
              <a:rPr lang="nl-NL" smtClean="0"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40290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5A509-E70D-42D7-9AA4-E77CB6259F85}" type="slidenum">
              <a:rPr lang="nl-NL" smtClean="0"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1196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5A509-E70D-42D7-9AA4-E77CB6259F85}" type="slidenum">
              <a:rPr lang="nl-NL" smtClean="0"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1144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5A509-E70D-42D7-9AA4-E77CB6259F85}" type="slidenum">
              <a:rPr lang="nl-NL" smtClean="0"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28518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5A509-E70D-42D7-9AA4-E77CB6259F85}" type="slidenum">
              <a:rPr lang="nl-NL" smtClean="0"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5500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5A509-E70D-42D7-9AA4-E77CB6259F85}" type="slidenum">
              <a:rPr lang="nl-NL" smtClean="0"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4741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5A509-E70D-42D7-9AA4-E77CB6259F85}" type="slidenum">
              <a:rPr lang="nl-NL" smtClean="0"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97116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 with a computer and a bouquet of flowers&#10;&#10;Description automatically generated with low confidence">
            <a:extLst>
              <a:ext uri="{FF2B5EF4-FFF2-40B4-BE49-F238E27FC236}">
                <a16:creationId xmlns:a16="http://schemas.microsoft.com/office/drawing/2014/main" id="{98B6D8D6-ED9F-4CF1-B58C-4BA0EB8DE3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2" b="22842"/>
          <a:stretch/>
        </p:blipFill>
        <p:spPr>
          <a:xfrm>
            <a:off x="0" y="0"/>
            <a:ext cx="12192000" cy="5580530"/>
          </a:xfrm>
          <a:prstGeom prst="rect">
            <a:avLst/>
          </a:prstGeom>
        </p:spPr>
      </p:pic>
      <p:pic>
        <p:nvPicPr>
          <p:cNvPr id="6" name="Afbeelding 2">
            <a:extLst>
              <a:ext uri="{FF2B5EF4-FFF2-40B4-BE49-F238E27FC236}">
                <a16:creationId xmlns:a16="http://schemas.microsoft.com/office/drawing/2014/main" id="{49F56093-BC35-417D-BE4C-91F6B04E1E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46085" y="6029935"/>
            <a:ext cx="2322094" cy="40618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94AA32E-C14E-4B1E-A817-F1A46FB93C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27815" y="5996592"/>
            <a:ext cx="2322094" cy="453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C2F47E-C8E1-4C01-8901-99342ADFE9E7}"/>
              </a:ext>
            </a:extLst>
          </p:cNvPr>
          <p:cNvSpPr txBox="1"/>
          <p:nvPr userDrawn="1"/>
        </p:nvSpPr>
        <p:spPr>
          <a:xfrm>
            <a:off x="10417581" y="6044401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seniorweb.nl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185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197ABB18-D656-4685-80A6-B524C7B938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859280" y="1273540"/>
            <a:ext cx="11285220" cy="194405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6796869-7E0F-463B-9141-8CDF63D8C73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160430" y="5784935"/>
            <a:ext cx="1978740" cy="346126"/>
          </a:xfrm>
          <a:prstGeom prst="rect">
            <a:avLst/>
          </a:prstGeom>
        </p:spPr>
      </p:pic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9E76F557-2289-4884-A8F7-A2967499A7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5670" y="1769706"/>
            <a:ext cx="7660820" cy="4758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Titillium Web SemiBold" panose="00000700000000000000" pitchFamily="2" charset="0"/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</a:t>
            </a:r>
            <a:r>
              <a:rPr lang="en-GB" dirty="0" err="1"/>
              <a:t>presentatietitel</a:t>
            </a:r>
            <a:r>
              <a:rPr lang="en-GB" dirty="0"/>
              <a:t> in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voegen</a:t>
            </a:r>
            <a:endParaRPr lang="nl-NL" dirty="0"/>
          </a:p>
        </p:txBody>
      </p:sp>
      <p:sp>
        <p:nvSpPr>
          <p:cNvPr id="16" name="Tijdelijke aanduiding voor tekst 12">
            <a:extLst>
              <a:ext uri="{FF2B5EF4-FFF2-40B4-BE49-F238E27FC236}">
                <a16:creationId xmlns:a16="http://schemas.microsoft.com/office/drawing/2014/main" id="{E6089972-9371-4D25-B723-906C6E6683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5670" y="2320212"/>
            <a:ext cx="7660820" cy="4758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i="1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</a:t>
            </a:r>
            <a:r>
              <a:rPr lang="en-GB" dirty="0" err="1"/>
              <a:t>ondertitel</a:t>
            </a:r>
            <a:r>
              <a:rPr lang="en-GB" dirty="0"/>
              <a:t> in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voegen</a:t>
            </a:r>
            <a:endParaRPr lang="nl-NL" dirty="0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AFD76DC5-BBA4-4E17-AC56-91753F8BE6C5}"/>
              </a:ext>
            </a:extLst>
          </p:cNvPr>
          <p:cNvSpPr/>
          <p:nvPr userDrawn="1"/>
        </p:nvSpPr>
        <p:spPr>
          <a:xfrm>
            <a:off x="1052830" y="5780717"/>
            <a:ext cx="1212980" cy="354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dirty="0">
              <a:latin typeface="Titillium Web" panose="00000500000000000000" pitchFamily="2" charset="0"/>
            </a:endParaRP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49DB460C-8E91-4B6D-84AF-48E8F6E96A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2830" y="5780749"/>
            <a:ext cx="1212980" cy="3544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/>
              <a:t>Datum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5051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1A33A82D-8BEB-4260-8F60-B761A941FB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477699" y="281076"/>
            <a:ext cx="5293539" cy="842498"/>
          </a:xfrm>
          <a:prstGeom prst="rect">
            <a:avLst/>
          </a:prstGeom>
        </p:spPr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8451244-A89E-479C-BE40-99E988DB355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7662" y="1325562"/>
            <a:ext cx="11501437" cy="4661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</a:t>
            </a:r>
            <a:r>
              <a:rPr lang="en-GB" dirty="0" err="1"/>
              <a:t>inhoud</a:t>
            </a:r>
            <a:r>
              <a:rPr lang="en-GB" dirty="0"/>
              <a:t> toe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voegen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AFE107B-4287-4CDC-BE45-8CF92BBAD7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0565" y="6400850"/>
            <a:ext cx="1578534" cy="276121"/>
          </a:xfrm>
          <a:prstGeom prst="rect">
            <a:avLst/>
          </a:prstGeom>
        </p:spPr>
      </p:pic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42B101F8-BAC6-452C-8F58-E9204FB62F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7661" y="473725"/>
            <a:ext cx="4018599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 err="1"/>
              <a:t>Paginatitel</a:t>
            </a:r>
            <a:endParaRPr lang="nl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6EE633-4090-48D5-A203-776DE77B3F8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62818" y="6356350"/>
            <a:ext cx="6677465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 smtClean="0"/>
              <a:t>Online Fraude – Computercafé Seniorweb Nuenen, 2 Nov 2023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9AA5F-3FDC-429A-9B9F-FBF4ED913E7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40518" y="6356349"/>
            <a:ext cx="522300" cy="365125"/>
          </a:xfrm>
        </p:spPr>
        <p:txBody>
          <a:bodyPr/>
          <a:lstStyle>
            <a:lvl1pPr algn="l">
              <a:defRPr/>
            </a:lvl1pPr>
          </a:lstStyle>
          <a:p>
            <a:fld id="{326C9947-E9D1-42D3-AB39-A4F8216A44E2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8253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64066C0F-96C6-475A-9895-C24AA0EA31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477699" y="281076"/>
            <a:ext cx="5293539" cy="842498"/>
          </a:xfrm>
          <a:prstGeom prst="rect">
            <a:avLst/>
          </a:prstGeom>
        </p:spPr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8451244-A89E-479C-BE40-99E988DB355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7663" y="1325562"/>
            <a:ext cx="5472111" cy="4661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</a:t>
            </a:r>
            <a:r>
              <a:rPr lang="en-GB" dirty="0" err="1"/>
              <a:t>inhoud</a:t>
            </a:r>
            <a:r>
              <a:rPr lang="en-GB" dirty="0"/>
              <a:t> toe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voegen</a:t>
            </a:r>
            <a:endParaRPr lang="nl-NL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42B101F8-BAC6-452C-8F58-E9204FB62F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7661" y="473725"/>
            <a:ext cx="3988119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 err="1"/>
              <a:t>Paginatitel</a:t>
            </a:r>
            <a:endParaRPr lang="nl-NL" dirty="0"/>
          </a:p>
        </p:txBody>
      </p:sp>
      <p:sp>
        <p:nvSpPr>
          <p:cNvPr id="7" name="Tijdelijke aanduiding voor inhoud 5">
            <a:extLst>
              <a:ext uri="{FF2B5EF4-FFF2-40B4-BE49-F238E27FC236}">
                <a16:creationId xmlns:a16="http://schemas.microsoft.com/office/drawing/2014/main" id="{0D15DB86-E28A-44DF-9B53-8558CA261DC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372225" y="1325562"/>
            <a:ext cx="5472111" cy="4661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</a:t>
            </a:r>
            <a:r>
              <a:rPr lang="en-GB" dirty="0" err="1"/>
              <a:t>inhoud</a:t>
            </a:r>
            <a:r>
              <a:rPr lang="en-GB" dirty="0"/>
              <a:t> toe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voegen</a:t>
            </a:r>
            <a:endParaRPr lang="nl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BEEA7F-8F67-4EA3-B587-681EB3838FB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64000" y="6356350"/>
            <a:ext cx="66780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 smtClean="0"/>
              <a:t>Online Fraude – Computercafé Seniorweb Nuenen, 2 Nov 2023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8645A-F056-4B89-94CC-F8B3D05CF6C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42000" y="6356349"/>
            <a:ext cx="522000" cy="365125"/>
          </a:xfrm>
        </p:spPr>
        <p:txBody>
          <a:bodyPr/>
          <a:lstStyle>
            <a:lvl1pPr algn="l">
              <a:defRPr/>
            </a:lvl1pPr>
          </a:lstStyle>
          <a:p>
            <a:fld id="{326C9947-E9D1-42D3-AB39-A4F8216A44E2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Afbeelding 9">
            <a:extLst>
              <a:ext uri="{FF2B5EF4-FFF2-40B4-BE49-F238E27FC236}">
                <a16:creationId xmlns:a16="http://schemas.microsoft.com/office/drawing/2014/main" id="{C9D19471-2938-43B2-B80C-F9753C5E96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0565" y="6400850"/>
            <a:ext cx="1578534" cy="27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25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AD02DB7-4139-49B3-9F4F-BEC112507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365125"/>
            <a:ext cx="11507098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E92CB7E2-496A-428F-AC03-515379128D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2001" y="1828800"/>
            <a:ext cx="11507098" cy="415766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059EF4-4254-4A29-B579-0C71B044121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64000" y="6356350"/>
            <a:ext cx="66780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 smtClean="0"/>
              <a:t>Online Fraude – Computercafé Seniorweb Nuenen, 2 Nov 2023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4244A-5EC4-477A-B1D8-64ADEE9A809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42000" y="6356350"/>
            <a:ext cx="522000" cy="365125"/>
          </a:xfrm>
        </p:spPr>
        <p:txBody>
          <a:bodyPr/>
          <a:lstStyle>
            <a:lvl1pPr algn="l">
              <a:defRPr/>
            </a:lvl1pPr>
          </a:lstStyle>
          <a:p>
            <a:fld id="{326C9947-E9D1-42D3-AB39-A4F8216A44E2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7" name="Afbeelding 9">
            <a:extLst>
              <a:ext uri="{FF2B5EF4-FFF2-40B4-BE49-F238E27FC236}">
                <a16:creationId xmlns:a16="http://schemas.microsoft.com/office/drawing/2014/main" id="{1064868F-CAED-47C2-86BC-AE2758C734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70565" y="6400850"/>
            <a:ext cx="1578534" cy="27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42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itel 6">
            <a:extLst>
              <a:ext uri="{FF2B5EF4-FFF2-40B4-BE49-F238E27FC236}">
                <a16:creationId xmlns:a16="http://schemas.microsoft.com/office/drawing/2014/main" id="{1E990887-BC29-4C12-AF7F-70828D939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44175246-4212-406E-9665-61CF64904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BE175B-8795-43EB-AF78-200C6D984E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360AE5-5D83-4306-A04F-83FD3D638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smtClean="0"/>
              <a:t>Online Fraude – Computercafé Seniorweb Nuenen, 2 Nov 2023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C0795D-EECB-4350-9B08-621DFC8BF4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C9947-E9D1-42D3-AB39-A4F8216A44E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8687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62" r:id="rId3"/>
    <p:sldLayoutId id="2147483663" r:id="rId4"/>
    <p:sldLayoutId id="2147483664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tillium Web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tillium Web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emg5I7FS3WY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hyperlink" Target="https://checkjelinkje.nl/" TargetMode="Externa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ywgyDVwNhQY?feature=oemb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jksoverheid.nl/onderwerpen/identiteitsfraude/vraag-en-antwoord/veilige-kopie-identiteitsbewij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hyperlink" Target="https://fraudehelpdesk.nl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cIVY-6PhBWg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fGtvAeM60eg?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932C9A9-33F5-9070-F0E4-8119C32EA7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25669" y="1769706"/>
            <a:ext cx="7909107" cy="475861"/>
          </a:xfrm>
        </p:spPr>
        <p:txBody>
          <a:bodyPr/>
          <a:lstStyle/>
          <a:p>
            <a:r>
              <a:rPr lang="nl-NL" dirty="0" smtClean="0"/>
              <a:t>Online fraude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A51C56E-D646-F287-179A-8EE178A045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/>
              <a:t>Computercafé Seniorweb </a:t>
            </a:r>
            <a:r>
              <a:rPr lang="nl-NL" dirty="0" smtClean="0"/>
              <a:t>Nuenen – Peter Wolbert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25F9D95-125F-8885-9241-ABFF2FC635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2 </a:t>
            </a:r>
            <a:r>
              <a:rPr lang="nl-NL" dirty="0" smtClean="0"/>
              <a:t>Nov </a:t>
            </a:r>
            <a:r>
              <a:rPr lang="nl-NL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45439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00FE6EB-DB2D-14E2-6BA1-9500E79318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2000" y="1360410"/>
            <a:ext cx="5399582" cy="4995938"/>
          </a:xfrm>
        </p:spPr>
        <p:txBody>
          <a:bodyPr>
            <a:noAutofit/>
          </a:bodyPr>
          <a:lstStyle/>
          <a:p>
            <a:endParaRPr lang="nl-NL" sz="2800" dirty="0"/>
          </a:p>
          <a:p>
            <a:r>
              <a:rPr lang="nl-NL" sz="2800" dirty="0"/>
              <a:t>R</a:t>
            </a:r>
            <a:r>
              <a:rPr lang="nl-NL" sz="2800" dirty="0" smtClean="0"/>
              <a:t>ecent ontvangen bericht:</a:t>
            </a:r>
          </a:p>
          <a:p>
            <a:endParaRPr lang="nl-NL" sz="2800" dirty="0"/>
          </a:p>
          <a:p>
            <a:r>
              <a:rPr lang="nl-NL" sz="2800" b="1" dirty="0" smtClean="0">
                <a:solidFill>
                  <a:srgbClr val="0070C0"/>
                </a:solidFill>
              </a:rPr>
              <a:t>Wat zou u zelf doen?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B89E546-72AF-06F1-36DD-0B6E760D32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999" y="473725"/>
            <a:ext cx="4160989" cy="552818"/>
          </a:xfrm>
        </p:spPr>
        <p:txBody>
          <a:bodyPr>
            <a:normAutofit/>
          </a:bodyPr>
          <a:lstStyle/>
          <a:p>
            <a:r>
              <a:rPr lang="nl-NL" dirty="0"/>
              <a:t>E</a:t>
            </a:r>
            <a:r>
              <a:rPr lang="nl-NL" dirty="0" smtClean="0"/>
              <a:t>en tweede voorbeeld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FAE6C33-E240-06E2-10F6-CA935D01214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smtClean="0"/>
              <a:t>Online Fraude – Computercafé Seniorweb Nuenen, 2 Nov 2023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1C2E1C-8B32-DBA8-17DF-C3781746B14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26C9947-E9D1-42D3-AB39-A4F8216A44E2}" type="slidenum">
              <a:rPr lang="nl-NL" smtClean="0"/>
              <a:pPr/>
              <a:t>10</a:t>
            </a:fld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494" y="0"/>
            <a:ext cx="3086100" cy="6858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2776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00FE6EB-DB2D-14E2-6BA1-9500E79318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2000" y="1360410"/>
            <a:ext cx="5399582" cy="4995938"/>
          </a:xfrm>
        </p:spPr>
        <p:txBody>
          <a:bodyPr>
            <a:noAutofit/>
          </a:bodyPr>
          <a:lstStyle/>
          <a:p>
            <a:endParaRPr lang="nl-NL" sz="2800" dirty="0"/>
          </a:p>
          <a:p>
            <a:r>
              <a:rPr lang="nl-NL" sz="2800" dirty="0"/>
              <a:t>R</a:t>
            </a:r>
            <a:r>
              <a:rPr lang="nl-NL" sz="2800" dirty="0" smtClean="0"/>
              <a:t>ecent ontvangen bericht:</a:t>
            </a:r>
          </a:p>
          <a:p>
            <a:endParaRPr lang="nl-NL" sz="2800" dirty="0"/>
          </a:p>
          <a:p>
            <a:r>
              <a:rPr lang="nl-NL" sz="2800" b="1" dirty="0">
                <a:solidFill>
                  <a:srgbClr val="0070C0"/>
                </a:solidFill>
              </a:rPr>
              <a:t>Wat zou u zelf doen</a:t>
            </a:r>
            <a:r>
              <a:rPr lang="nl-NL" sz="2800" b="1" dirty="0" smtClean="0">
                <a:solidFill>
                  <a:srgbClr val="0070C0"/>
                </a:solidFill>
              </a:rPr>
              <a:t>?</a:t>
            </a:r>
            <a:endParaRPr lang="nl-NL" sz="2800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B89E546-72AF-06F1-36DD-0B6E760D32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999" y="473725"/>
            <a:ext cx="4160989" cy="552818"/>
          </a:xfrm>
        </p:spPr>
        <p:txBody>
          <a:bodyPr>
            <a:normAutofit/>
          </a:bodyPr>
          <a:lstStyle/>
          <a:p>
            <a:r>
              <a:rPr lang="nl-NL" dirty="0" smtClean="0"/>
              <a:t>Een derde voorbeeld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FAE6C33-E240-06E2-10F6-CA935D01214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smtClean="0"/>
              <a:t>Online Fraude – Computercafé Seniorweb Nuenen, 2 Nov 2023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1C2E1C-8B32-DBA8-17DF-C3781746B14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26C9947-E9D1-42D3-AB39-A4F8216A44E2}" type="slidenum">
              <a:rPr lang="nl-NL" smtClean="0"/>
              <a:pPr/>
              <a:t>11</a:t>
            </a:fld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590" y="0"/>
            <a:ext cx="3336324" cy="6858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037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1B99D82-38D1-C30F-A403-B52AFC976E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nl-NL" dirty="0" err="1"/>
              <a:t>Phishing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9F0615-0113-F8F0-3CF8-48DED87817C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smtClean="0"/>
              <a:t>Online Fraude – Computercafé Seniorweb Nuenen, 2 Nov 2023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9B59515-6D2C-6742-2DDB-B56BA1EE8B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26C9947-E9D1-42D3-AB39-A4F8216A44E2}" type="slidenum">
              <a:rPr lang="nl-NL" smtClean="0"/>
              <a:pPr/>
              <a:t>12</a:t>
            </a:fld>
            <a:endParaRPr lang="nl-NL" dirty="0"/>
          </a:p>
        </p:txBody>
      </p:sp>
      <p:pic>
        <p:nvPicPr>
          <p:cNvPr id="8" name="Onlinemedia 7" title="Voorkom phishing - Eerst checken dan klikken">
            <a:hlinkClick r:id="" action="ppaction://media"/>
            <a:extLst>
              <a:ext uri="{FF2B5EF4-FFF2-40B4-BE49-F238E27FC236}">
                <a16:creationId xmlns:a16="http://schemas.microsoft.com/office/drawing/2014/main" id="{0AE322F4-A02C-C48A-C5CF-DC4B7643084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6431" y="1291023"/>
            <a:ext cx="9611419" cy="543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6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00FE6EB-DB2D-14E2-6BA1-9500E79318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2000" y="1360410"/>
            <a:ext cx="11260528" cy="4995938"/>
          </a:xfrm>
        </p:spPr>
        <p:txBody>
          <a:bodyPr>
            <a:noAutofit/>
          </a:bodyPr>
          <a:lstStyle/>
          <a:p>
            <a:endParaRPr lang="nl-NL" sz="2800" dirty="0"/>
          </a:p>
          <a:p>
            <a:r>
              <a:rPr lang="nl-NL" sz="2800" dirty="0" smtClean="0"/>
              <a:t>Kunt u zelf zien of een bericht ‘</a:t>
            </a:r>
            <a:r>
              <a:rPr lang="nl-NL" sz="2800" dirty="0" err="1" smtClean="0"/>
              <a:t>Phishing</a:t>
            </a:r>
            <a:r>
              <a:rPr lang="nl-NL" sz="2800" dirty="0" smtClean="0"/>
              <a:t>’ is?</a:t>
            </a:r>
          </a:p>
          <a:p>
            <a:endParaRPr lang="nl-NL" sz="2800" dirty="0"/>
          </a:p>
          <a:p>
            <a:r>
              <a:rPr lang="nl-NL" sz="2800" b="1" dirty="0" smtClean="0">
                <a:solidFill>
                  <a:srgbClr val="0070C0"/>
                </a:solidFill>
              </a:rPr>
              <a:t>Herkent u wat </a:t>
            </a:r>
            <a:br>
              <a:rPr lang="nl-NL" sz="2800" b="1" dirty="0" smtClean="0">
                <a:solidFill>
                  <a:srgbClr val="0070C0"/>
                </a:solidFill>
              </a:rPr>
            </a:br>
            <a:r>
              <a:rPr lang="nl-NL" sz="2800" b="1" dirty="0" smtClean="0">
                <a:solidFill>
                  <a:srgbClr val="0070C0"/>
                </a:solidFill>
              </a:rPr>
              <a:t>betrouwbaar is?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l-NL" sz="2400" dirty="0"/>
              <a:t>Doe mee op </a:t>
            </a:r>
            <a:r>
              <a:rPr lang="nl-NL" sz="2400" u="sng" dirty="0">
                <a:solidFill>
                  <a:srgbClr val="0070C0"/>
                </a:solidFill>
              </a:rPr>
              <a:t>menti.com</a:t>
            </a:r>
            <a:r>
              <a:rPr lang="nl-NL" sz="2400" dirty="0"/>
              <a:t> </a:t>
            </a:r>
            <a:br>
              <a:rPr lang="nl-NL" sz="2400" dirty="0"/>
            </a:br>
            <a:r>
              <a:rPr lang="nl-NL" sz="2400" dirty="0"/>
              <a:t>(code op volgende slide)</a:t>
            </a:r>
            <a:br>
              <a:rPr lang="nl-NL" sz="2400" dirty="0"/>
            </a:br>
            <a:r>
              <a:rPr lang="nl-NL" sz="2400" dirty="0"/>
              <a:t>en geef aan of dit</a:t>
            </a:r>
            <a:br>
              <a:rPr lang="nl-NL" sz="2400" dirty="0"/>
            </a:br>
            <a:r>
              <a:rPr lang="nl-NL" sz="2400" dirty="0"/>
              <a:t>bericht te vertrouwen is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B89E546-72AF-06F1-36DD-0B6E760D32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999" y="473725"/>
            <a:ext cx="4160989" cy="552818"/>
          </a:xfrm>
        </p:spPr>
        <p:txBody>
          <a:bodyPr>
            <a:normAutofit/>
          </a:bodyPr>
          <a:lstStyle/>
          <a:p>
            <a:r>
              <a:rPr lang="nl-NL" dirty="0" smtClean="0"/>
              <a:t>Wat is betrouwbaar?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FAE6C33-E240-06E2-10F6-CA935D01214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smtClean="0"/>
              <a:t>Online Fraude – Computercafé Seniorweb Nuenen, 2 Nov 2023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1C2E1C-8B32-DBA8-17DF-C3781746B14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26C9947-E9D1-42D3-AB39-A4F8216A44E2}" type="slidenum">
              <a:rPr lang="nl-NL" smtClean="0"/>
              <a:pPr/>
              <a:t>13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262" y="3246247"/>
            <a:ext cx="5160645" cy="2927509"/>
          </a:xfrm>
          <a:prstGeom prst="rect">
            <a:avLst/>
          </a:prstGeom>
        </p:spPr>
      </p:pic>
      <p:sp>
        <p:nvSpPr>
          <p:cNvPr id="10" name="Explosie 2 9"/>
          <p:cNvSpPr/>
          <p:nvPr/>
        </p:nvSpPr>
        <p:spPr>
          <a:xfrm>
            <a:off x="4807234" y="0"/>
            <a:ext cx="4084983" cy="1252331"/>
          </a:xfrm>
          <a:prstGeom prst="irregularSeal2">
            <a:avLst/>
          </a:prstGeom>
          <a:solidFill>
            <a:srgbClr val="00B0F0"/>
          </a:solidFill>
          <a:ln w="28575">
            <a:solidFill>
              <a:srgbClr val="FA75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 smtClean="0"/>
              <a:t>Zelf doen!</a:t>
            </a:r>
            <a:endParaRPr lang="nl-NL" sz="2800" dirty="0"/>
          </a:p>
        </p:txBody>
      </p:sp>
      <p:sp>
        <p:nvSpPr>
          <p:cNvPr id="13" name="Rechthoek 12"/>
          <p:cNvSpPr/>
          <p:nvPr/>
        </p:nvSpPr>
        <p:spPr>
          <a:xfrm>
            <a:off x="9616611" y="3308279"/>
            <a:ext cx="2214985" cy="2424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287" y="1293798"/>
            <a:ext cx="5229955" cy="5544324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6957287" y="1262270"/>
            <a:ext cx="5220015" cy="55758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428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00FE6EB-DB2D-14E2-6BA1-9500E79318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2000" y="1360410"/>
            <a:ext cx="11260528" cy="4995938"/>
          </a:xfrm>
        </p:spPr>
        <p:txBody>
          <a:bodyPr>
            <a:noAutofit/>
          </a:bodyPr>
          <a:lstStyle/>
          <a:p>
            <a:endParaRPr lang="nl-NL" sz="2800" dirty="0"/>
          </a:p>
          <a:p>
            <a:r>
              <a:rPr lang="nl-NL" sz="2800" dirty="0" smtClean="0"/>
              <a:t>Kunt u zelf zien of een bericht ‘</a:t>
            </a:r>
            <a:r>
              <a:rPr lang="nl-NL" sz="2800" dirty="0" err="1" smtClean="0"/>
              <a:t>Phishing</a:t>
            </a:r>
            <a:r>
              <a:rPr lang="nl-NL" sz="2800" dirty="0" smtClean="0"/>
              <a:t>’ is?</a:t>
            </a:r>
          </a:p>
          <a:p>
            <a:endParaRPr lang="nl-NL" sz="2800" dirty="0"/>
          </a:p>
          <a:p>
            <a:r>
              <a:rPr lang="nl-NL" sz="2800" b="1" dirty="0" smtClean="0">
                <a:solidFill>
                  <a:srgbClr val="0070C0"/>
                </a:solidFill>
              </a:rPr>
              <a:t>Herkent u wat </a:t>
            </a:r>
            <a:br>
              <a:rPr lang="nl-NL" sz="2800" b="1" dirty="0" smtClean="0">
                <a:solidFill>
                  <a:srgbClr val="0070C0"/>
                </a:solidFill>
              </a:rPr>
            </a:br>
            <a:r>
              <a:rPr lang="nl-NL" sz="2800" b="1" dirty="0" smtClean="0">
                <a:solidFill>
                  <a:srgbClr val="0070C0"/>
                </a:solidFill>
              </a:rPr>
              <a:t>betrouwbaar is?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l-NL" sz="2400" dirty="0" smtClean="0"/>
              <a:t>Doe mee op </a:t>
            </a:r>
            <a:r>
              <a:rPr lang="nl-NL" sz="2400" u="sng" dirty="0" smtClean="0">
                <a:solidFill>
                  <a:srgbClr val="0070C0"/>
                </a:solidFill>
              </a:rPr>
              <a:t>menti.com</a:t>
            </a:r>
            <a:r>
              <a:rPr lang="nl-NL" sz="2400" dirty="0"/>
              <a:t> </a:t>
            </a:r>
            <a:r>
              <a:rPr lang="nl-NL" sz="2400" dirty="0" smtClean="0"/>
              <a:t/>
            </a:r>
            <a:br>
              <a:rPr lang="nl-NL" sz="2400" dirty="0" smtClean="0"/>
            </a:br>
            <a:r>
              <a:rPr lang="nl-NL" sz="2400" dirty="0" smtClean="0"/>
              <a:t>(code op volgende slide)</a:t>
            </a:r>
            <a:br>
              <a:rPr lang="nl-NL" sz="2400" dirty="0" smtClean="0"/>
            </a:br>
            <a:r>
              <a:rPr lang="nl-NL" sz="2400" dirty="0" smtClean="0"/>
              <a:t>en geef aan of dit</a:t>
            </a:r>
            <a:br>
              <a:rPr lang="nl-NL" sz="2400" dirty="0" smtClean="0"/>
            </a:br>
            <a:r>
              <a:rPr lang="nl-NL" sz="2400" dirty="0" smtClean="0"/>
              <a:t>bericht te vertrouwen is</a:t>
            </a:r>
            <a:endParaRPr lang="nl-NL" sz="24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392" y="3224253"/>
            <a:ext cx="5160645" cy="292750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301" y="0"/>
            <a:ext cx="4538517" cy="6858000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7653301" y="0"/>
            <a:ext cx="4542183" cy="2987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B89E546-72AF-06F1-36DD-0B6E760D32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999" y="473725"/>
            <a:ext cx="4160989" cy="552818"/>
          </a:xfrm>
        </p:spPr>
        <p:txBody>
          <a:bodyPr>
            <a:normAutofit/>
          </a:bodyPr>
          <a:lstStyle/>
          <a:p>
            <a:r>
              <a:rPr lang="nl-NL" dirty="0" smtClean="0"/>
              <a:t>Wat is betrouwbaar?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FAE6C33-E240-06E2-10F6-CA935D01214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smtClean="0"/>
              <a:t>Online Fraude – Computercafé Seniorweb Nuenen, 2 Nov 2023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1C2E1C-8B32-DBA8-17DF-C3781746B14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26C9947-E9D1-42D3-AB39-A4F8216A44E2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10" name="Explosie 2 9"/>
          <p:cNvSpPr/>
          <p:nvPr/>
        </p:nvSpPr>
        <p:spPr>
          <a:xfrm>
            <a:off x="4807231" y="0"/>
            <a:ext cx="4084983" cy="1252331"/>
          </a:xfrm>
          <a:prstGeom prst="irregularSeal2">
            <a:avLst/>
          </a:prstGeom>
          <a:solidFill>
            <a:srgbClr val="00B0F0"/>
          </a:solidFill>
          <a:ln w="28575">
            <a:solidFill>
              <a:srgbClr val="FA75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 smtClean="0"/>
              <a:t>Zelf doen!</a:t>
            </a:r>
            <a:endParaRPr lang="nl-NL" sz="2800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425" y="2109040"/>
            <a:ext cx="4600575" cy="666750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7633423" y="1967948"/>
            <a:ext cx="4538517" cy="4870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764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fgeronde rechthoek 9"/>
          <p:cNvSpPr/>
          <p:nvPr/>
        </p:nvSpPr>
        <p:spPr>
          <a:xfrm>
            <a:off x="9363389" y="1142679"/>
            <a:ext cx="2194693" cy="1322970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A75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l-NL" dirty="0" smtClean="0">
                <a:solidFill>
                  <a:schemeClr val="tx1"/>
                </a:solidFill>
              </a:rPr>
              <a:t>Voorbeelden: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E4BF3C7B-218D-530C-3895-BF819C3A9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23" y="1142679"/>
            <a:ext cx="7991513" cy="5336598"/>
          </a:xfrm>
          <a:prstGeom prst="rect">
            <a:avLst/>
          </a:prstGeom>
        </p:spPr>
      </p:pic>
      <p:sp>
        <p:nvSpPr>
          <p:cNvPr id="2" name="Afgeronde rechthoek 1"/>
          <p:cNvSpPr/>
          <p:nvPr/>
        </p:nvSpPr>
        <p:spPr>
          <a:xfrm>
            <a:off x="5685183" y="5498961"/>
            <a:ext cx="4184374" cy="1222513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A75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u="sng" dirty="0">
                <a:solidFill>
                  <a:srgbClr val="0070C0"/>
                </a:solidFill>
                <a:hlinkClick r:id="rId5"/>
              </a:rPr>
              <a:t>https://</a:t>
            </a:r>
            <a:r>
              <a:rPr lang="nl-NL" u="sng" dirty="0" smtClean="0">
                <a:solidFill>
                  <a:srgbClr val="0070C0"/>
                </a:solidFill>
                <a:hlinkClick r:id="rId5"/>
              </a:rPr>
              <a:t>checkjelinkje.nl</a:t>
            </a:r>
            <a:endParaRPr lang="nl-NL" u="sng" dirty="0" smtClean="0">
              <a:solidFill>
                <a:srgbClr val="0070C0"/>
              </a:solidFill>
            </a:endParaRPr>
          </a:p>
          <a:p>
            <a:endParaRPr lang="nl-NL" sz="1200" u="sng" dirty="0">
              <a:solidFill>
                <a:srgbClr val="0070C0"/>
              </a:solidFill>
            </a:endParaRPr>
          </a:p>
          <a:p>
            <a:r>
              <a:rPr lang="nl-NL" u="sng" dirty="0">
                <a:solidFill>
                  <a:srgbClr val="0070C0"/>
                </a:solidFill>
              </a:rPr>
              <a:t>https://</a:t>
            </a:r>
            <a:r>
              <a:rPr lang="nl-NL" u="sng" dirty="0" smtClean="0">
                <a:solidFill>
                  <a:srgbClr val="0070C0"/>
                </a:solidFill>
              </a:rPr>
              <a:t>www.seniorweb.nl/phishing</a:t>
            </a:r>
            <a:endParaRPr lang="nl-NL" u="sng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D82BE8-B3EB-EBC4-838E-363FBB77AD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nl-NL" dirty="0" err="1"/>
              <a:t>Phishingchecker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EF4A95-6F00-424E-CCB6-F65133B314A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smtClean="0"/>
              <a:t>Online Fraude – Computercafé Seniorweb Nuenen, 2 Nov 2023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4B6B319-D836-5A08-33F2-F05165FB186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26C9947-E9D1-42D3-AB39-A4F8216A44E2}" type="slidenum">
              <a:rPr lang="nl-NL" smtClean="0"/>
              <a:pPr/>
              <a:t>15</a:t>
            </a:fld>
            <a:endParaRPr lang="nl-NL" dirty="0"/>
          </a:p>
        </p:txBody>
      </p:sp>
      <p:graphicFrame>
        <p:nvGraphicFramePr>
          <p:cNvPr id="8" name="Objec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364737"/>
              </p:ext>
            </p:extLst>
          </p:nvPr>
        </p:nvGraphicFramePr>
        <p:xfrm>
          <a:off x="10003535" y="1694124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Presentatie" showAsIcon="1" r:id="rId6" imgW="914400" imgH="771480" progId="PowerPoint.Show.12">
                  <p:embed/>
                </p:oleObj>
              </mc:Choice>
              <mc:Fallback>
                <p:oleObj name="Presentatie" showAsIcon="1" r:id="rId6" imgW="91440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03535" y="1694124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62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D6B3D55-498F-4B9C-EB09-373F6D1DCF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Identiteitsfraude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3573880-A1E4-29DA-E592-ECE7232CD6F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smtClean="0"/>
              <a:t>Online Fraude – Computercafé Seniorweb Nuenen, 2 Nov 2023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C8BEA5-BE9E-05AF-00D3-678372CDFDF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26C9947-E9D1-42D3-AB39-A4F8216A44E2}" type="slidenum">
              <a:rPr lang="nl-NL" smtClean="0"/>
              <a:pPr/>
              <a:t>16</a:t>
            </a:fld>
            <a:endParaRPr lang="nl-NL" dirty="0"/>
          </a:p>
        </p:txBody>
      </p:sp>
      <p:pic>
        <p:nvPicPr>
          <p:cNvPr id="10" name="Onlinemedia 9" title="Identiteitsfraude voorlichting">
            <a:hlinkClick r:id="" action="ppaction://media"/>
            <a:extLst>
              <a:ext uri="{FF2B5EF4-FFF2-40B4-BE49-F238E27FC236}">
                <a16:creationId xmlns:a16="http://schemas.microsoft.com/office/drawing/2014/main" id="{0D23C34C-4E79-BCC6-53E0-6C0D8529BD7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42000" y="1308778"/>
            <a:ext cx="9592113" cy="541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5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B89E546-72AF-06F1-36DD-0B6E760D32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2999" y="473725"/>
            <a:ext cx="3899989" cy="552818"/>
          </a:xfrm>
        </p:spPr>
        <p:txBody>
          <a:bodyPr>
            <a:normAutofit/>
          </a:bodyPr>
          <a:lstStyle/>
          <a:p>
            <a:r>
              <a:rPr lang="nl-NL" dirty="0"/>
              <a:t>Identiteitsfraude 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FAE6C33-E240-06E2-10F6-CA935D01214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smtClean="0"/>
              <a:t>Online Fraude – Computercafé Seniorweb Nuenen, 2 Nov 2023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1C2E1C-8B32-DBA8-17DF-C3781746B14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26C9947-E9D1-42D3-AB39-A4F8216A44E2}" type="slidenum">
              <a:rPr lang="nl-NL" smtClean="0"/>
              <a:pPr/>
              <a:t>17</a:t>
            </a:fld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4D3904F-90D7-7235-A0A1-1E4FAF5E1BBA}"/>
              </a:ext>
            </a:extLst>
          </p:cNvPr>
          <p:cNvSpPr txBox="1"/>
          <p:nvPr/>
        </p:nvSpPr>
        <p:spPr>
          <a:xfrm>
            <a:off x="603001" y="1562470"/>
            <a:ext cx="5809992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/>
              <a:t>Wat kunt u zelf doen om identiteitsfraude te voorkomen?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800" dirty="0" smtClean="0"/>
              <a:t>Wees alert </a:t>
            </a:r>
            <a:r>
              <a:rPr lang="nl-NL" sz="2800" dirty="0" smtClean="0"/>
              <a:t>met </a:t>
            </a:r>
            <a:r>
              <a:rPr lang="nl-NL" sz="2800" dirty="0" smtClean="0"/>
              <a:t>papieren </a:t>
            </a:r>
            <a:r>
              <a:rPr lang="nl-NL" sz="2800" dirty="0" err="1" smtClean="0"/>
              <a:t>IDs</a:t>
            </a:r>
            <a:endParaRPr lang="nl-NL" sz="2800" dirty="0" smtClean="0"/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800" dirty="0" smtClean="0"/>
              <a:t>Bewaar documenten veilig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800" dirty="0" smtClean="0"/>
              <a:t>Geef geen kopie af</a:t>
            </a:r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nl-NL" sz="2400" dirty="0"/>
              <a:t>Installeer de app </a:t>
            </a:r>
            <a:r>
              <a:rPr lang="nl-NL" sz="2400" dirty="0" err="1" smtClean="0"/>
              <a:t>KopieID</a:t>
            </a:r>
            <a:endParaRPr lang="nl-NL" sz="2400" dirty="0" smtClean="0"/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nl-NL" sz="2400" dirty="0" smtClean="0"/>
              <a:t>Verberg BSN code</a:t>
            </a:r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nl-NL" sz="2400" dirty="0" smtClean="0"/>
              <a:t>Voeg watermerk toe 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800" dirty="0" smtClean="0"/>
              <a:t>Meld fraude direct</a:t>
            </a:r>
          </a:p>
        </p:txBody>
      </p:sp>
      <p:sp>
        <p:nvSpPr>
          <p:cNvPr id="7" name="Afgeronde rechthoek 6"/>
          <p:cNvSpPr/>
          <p:nvPr/>
        </p:nvSpPr>
        <p:spPr>
          <a:xfrm>
            <a:off x="5594497" y="5498961"/>
            <a:ext cx="6317088" cy="1222513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A75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u="sng" dirty="0" smtClean="0">
                <a:solidFill>
                  <a:srgbClr val="0070C0"/>
                </a:solidFill>
                <a:hlinkClick r:id="rId3"/>
              </a:rPr>
              <a:t>https</a:t>
            </a:r>
            <a:r>
              <a:rPr lang="nl-NL" u="sng" dirty="0">
                <a:solidFill>
                  <a:srgbClr val="0070C0"/>
                </a:solidFill>
                <a:hlinkClick r:id="rId3"/>
              </a:rPr>
              <a:t>://</a:t>
            </a:r>
            <a:r>
              <a:rPr lang="nl-NL" u="sng" dirty="0" smtClean="0">
                <a:solidFill>
                  <a:srgbClr val="0070C0"/>
                </a:solidFill>
                <a:hlinkClick r:id="rId3"/>
              </a:rPr>
              <a:t>www.rijksoverheid.nl/onderwerpen/identiteitsfraude/vraag-en-antwoord/veilige-kopie-identiteitsbewijs</a:t>
            </a:r>
            <a:endParaRPr lang="nl-NL" u="sng" dirty="0" smtClean="0">
              <a:solidFill>
                <a:srgbClr val="0070C0"/>
              </a:solidFill>
            </a:endParaRPr>
          </a:p>
          <a:p>
            <a:endParaRPr lang="nl-NL" sz="1200" u="sng" dirty="0">
              <a:solidFill>
                <a:srgbClr val="0070C0"/>
              </a:solidFill>
            </a:endParaRPr>
          </a:p>
          <a:p>
            <a:r>
              <a:rPr lang="nl-NL" u="sng" dirty="0">
                <a:solidFill>
                  <a:srgbClr val="0070C0"/>
                </a:solidFill>
                <a:hlinkClick r:id="rId4"/>
              </a:rPr>
              <a:t>https://</a:t>
            </a:r>
            <a:r>
              <a:rPr lang="nl-NL" u="sng" dirty="0" smtClean="0">
                <a:solidFill>
                  <a:srgbClr val="0070C0"/>
                </a:solidFill>
                <a:hlinkClick r:id="rId4"/>
              </a:rPr>
              <a:t>fraudehelpdesk.nl</a:t>
            </a:r>
            <a:endParaRPr lang="nl-NL" u="sng" dirty="0">
              <a:solidFill>
                <a:srgbClr val="0070C0"/>
              </a:solidFill>
            </a:endParaRPr>
          </a:p>
        </p:txBody>
      </p:sp>
      <p:sp>
        <p:nvSpPr>
          <p:cNvPr id="9" name="Explosie 2 8"/>
          <p:cNvSpPr/>
          <p:nvPr/>
        </p:nvSpPr>
        <p:spPr>
          <a:xfrm>
            <a:off x="8107017" y="0"/>
            <a:ext cx="4084983" cy="1252331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 smtClean="0"/>
              <a:t>Zelf doen!</a:t>
            </a:r>
            <a:endParaRPr lang="nl-NL" sz="2800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1488" y="1562469"/>
            <a:ext cx="5321048" cy="363820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833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2BC91FF-CC2A-92E1-EF5B-8D62BBFB0A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5922" y="473725"/>
            <a:ext cx="3700338" cy="457200"/>
          </a:xfrm>
        </p:spPr>
        <p:txBody>
          <a:bodyPr>
            <a:normAutofit lnSpcReduction="10000"/>
          </a:bodyPr>
          <a:lstStyle/>
          <a:p>
            <a:r>
              <a:rPr lang="nl-NL" dirty="0"/>
              <a:t>Vragen?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D6D99BD-648F-7A42-CAF9-559C00135CB4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972" y="1474900"/>
            <a:ext cx="4655680" cy="46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l-NL" smtClean="0"/>
              <a:t>Online Fraude – Computercafé Seniorweb Nuenen, 2 Nov 2023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26C9947-E9D1-42D3-AB39-A4F8216A44E2}" type="slidenum">
              <a:rPr lang="nl-NL" smtClean="0"/>
              <a:pPr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3141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A330455-F84F-92C4-5066-F8598E27E5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7662" y="1325562"/>
            <a:ext cx="11501437" cy="3832847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sz="2800" dirty="0"/>
          </a:p>
          <a:p>
            <a:pPr algn="ctr"/>
            <a:r>
              <a:rPr lang="nl-NL" sz="6600" dirty="0"/>
              <a:t>Dank voor uw aandacht </a:t>
            </a:r>
            <a:br>
              <a:rPr lang="nl-NL" sz="6600" dirty="0"/>
            </a:br>
            <a:r>
              <a:rPr lang="nl-NL" sz="6600" dirty="0"/>
              <a:t>en tot ziens!</a:t>
            </a: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l-NL" smtClean="0"/>
              <a:t>Online Fraude – Computercafé Seniorweb Nuenen, 2 Nov 2023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26C9947-E9D1-42D3-AB39-A4F8216A44E2}" type="slidenum">
              <a:rPr lang="nl-NL" smtClean="0"/>
              <a:pPr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939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inhoud 1">
            <a:extLst>
              <a:ext uri="{FF2B5EF4-FFF2-40B4-BE49-F238E27FC236}">
                <a16:creationId xmlns:a16="http://schemas.microsoft.com/office/drawing/2014/main" id="{C3BBB2E1-BF06-4A07-46F2-92FD61A5810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7663" y="1325563"/>
            <a:ext cx="8002961" cy="245280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nl-NL" dirty="0"/>
          </a:p>
          <a:p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7472D5D-168F-C05A-F8CA-5ADC7D6026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7722" y="473725"/>
            <a:ext cx="3988119" cy="457200"/>
          </a:xfrm>
        </p:spPr>
        <p:txBody>
          <a:bodyPr anchor="ctr">
            <a:noAutofit/>
          </a:bodyPr>
          <a:lstStyle/>
          <a:p>
            <a:r>
              <a:rPr lang="nl-NL" dirty="0" smtClean="0"/>
              <a:t>Online fraude</a:t>
            </a:r>
            <a:endParaRPr lang="nl-NL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1FD7E25-211E-2C51-0021-9A114B81AE8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42000" y="6356349"/>
            <a:ext cx="5220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26C9947-E9D1-42D3-AB39-A4F8216A44E2}" type="slidenum">
              <a:rPr lang="nl-NL" smtClean="0"/>
              <a:pPr>
                <a:spcAft>
                  <a:spcPts val="600"/>
                </a:spcAft>
              </a:pPr>
              <a:t>2</a:t>
            </a:fld>
            <a:endParaRPr lang="nl-NL"/>
          </a:p>
        </p:txBody>
      </p:sp>
      <p:pic>
        <p:nvPicPr>
          <p:cNvPr id="1026" name="Picture 2" descr="De bronafbeelding bekijken">
            <a:extLst>
              <a:ext uri="{FF2B5EF4-FFF2-40B4-BE49-F238E27FC236}">
                <a16:creationId xmlns:a16="http://schemas.microsoft.com/office/drawing/2014/main" id="{DEDBE97F-F16E-3306-4908-CAEC27FB06AB}"/>
              </a:ext>
            </a:extLst>
          </p:cNvPr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" y="1325563"/>
            <a:ext cx="11150407" cy="522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smtClean="0"/>
              <a:t>Online Fraude – Computercafé Seniorweb Nuenen, 2 Nov 2023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1869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00FE6EB-DB2D-14E2-6BA1-9500E79318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2000" y="1360410"/>
            <a:ext cx="11260528" cy="4661551"/>
          </a:xfrm>
        </p:spPr>
        <p:txBody>
          <a:bodyPr>
            <a:noAutofit/>
          </a:bodyPr>
          <a:lstStyle/>
          <a:p>
            <a:endParaRPr lang="nl-NL" sz="2800" dirty="0"/>
          </a:p>
          <a:p>
            <a:r>
              <a:rPr lang="nl-NL" sz="2800" dirty="0"/>
              <a:t>Online fraude herkennen en voorkomen</a:t>
            </a:r>
          </a:p>
          <a:p>
            <a:endParaRPr lang="nl-NL" sz="2800" dirty="0"/>
          </a:p>
          <a:p>
            <a:r>
              <a:rPr lang="nl-NL" sz="2800" dirty="0"/>
              <a:t>Wat is online fraude?</a:t>
            </a:r>
          </a:p>
          <a:p>
            <a:r>
              <a:rPr lang="nl-NL" sz="2800" dirty="0"/>
              <a:t>Welke soorten online fraude zijn er?</a:t>
            </a:r>
          </a:p>
          <a:p>
            <a:endParaRPr lang="nl-NL" sz="2800" dirty="0"/>
          </a:p>
          <a:p>
            <a:r>
              <a:rPr lang="nl-NL" sz="2800" dirty="0"/>
              <a:t>Wie zitten er achter?</a:t>
            </a:r>
          </a:p>
          <a:p>
            <a:r>
              <a:rPr lang="nl-NL" sz="2800" dirty="0"/>
              <a:t>Wat willen ze van u?</a:t>
            </a:r>
          </a:p>
          <a:p>
            <a:r>
              <a:rPr lang="nl-NL" sz="2800" dirty="0"/>
              <a:t>Hoe wapent u zich tegen deze criminelen</a:t>
            </a:r>
            <a:r>
              <a:rPr lang="nl-NL" sz="2800" dirty="0" smtClean="0"/>
              <a:t>?</a:t>
            </a:r>
            <a:endParaRPr lang="nl-NL" sz="28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B89E546-72AF-06F1-36DD-0B6E760D32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999" y="473725"/>
            <a:ext cx="4160989" cy="552818"/>
          </a:xfrm>
        </p:spPr>
        <p:txBody>
          <a:bodyPr>
            <a:normAutofit/>
          </a:bodyPr>
          <a:lstStyle/>
          <a:p>
            <a:r>
              <a:rPr lang="nl-NL" dirty="0"/>
              <a:t>Waar gaat het </a:t>
            </a:r>
            <a:r>
              <a:rPr lang="nl-NL" dirty="0" smtClean="0"/>
              <a:t>over?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FAE6C33-E240-06E2-10F6-CA935D01214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smtClean="0"/>
              <a:t>Online Fraude – Computercafé Seniorweb Nuenen, 2 Nov 2023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1C2E1C-8B32-DBA8-17DF-C3781746B14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26C9947-E9D1-42D3-AB39-A4F8216A44E2}" type="slidenum">
              <a:rPr lang="nl-NL" smtClean="0"/>
              <a:pPr/>
              <a:t>3</a:t>
            </a:fld>
            <a:endParaRPr lang="nl-NL" dirty="0"/>
          </a:p>
        </p:txBody>
      </p:sp>
      <p:pic>
        <p:nvPicPr>
          <p:cNvPr id="7" name="Afbeelding 6" descr="Afbeelding met clipart, Graphics, silhouet, illustratie&#10;&#10;Automatisch gegenereerde beschrijving">
            <a:extLst>
              <a:ext uri="{FF2B5EF4-FFF2-40B4-BE49-F238E27FC236}">
                <a16:creationId xmlns:a16="http://schemas.microsoft.com/office/drawing/2014/main" id="{D34998D5-8DB7-7CDC-A9AE-21CEF466D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775" y="136525"/>
            <a:ext cx="4762500" cy="476250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8478078" y="4343400"/>
            <a:ext cx="2256183" cy="555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660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00FE6EB-DB2D-14E2-6BA1-9500E79318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2000" y="1360410"/>
            <a:ext cx="11260528" cy="4661551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nl-NL" sz="2800" b="1" dirty="0" smtClean="0"/>
              <a:t>Helpdesk</a:t>
            </a:r>
            <a:r>
              <a:rPr lang="nl-NL" sz="2800" dirty="0" smtClean="0"/>
              <a:t> – oplichting via de telefoon</a:t>
            </a:r>
            <a:endParaRPr lang="nl-NL" sz="2800" dirty="0"/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nl-NL" sz="2800" b="1" dirty="0" smtClean="0"/>
              <a:t>Bekende </a:t>
            </a:r>
            <a:r>
              <a:rPr lang="nl-NL" sz="2800" b="1" dirty="0"/>
              <a:t>in </a:t>
            </a:r>
            <a:r>
              <a:rPr lang="nl-NL" sz="2800" b="1" dirty="0" smtClean="0"/>
              <a:t>nood </a:t>
            </a:r>
            <a:r>
              <a:rPr lang="nl-NL" sz="2800" dirty="0" smtClean="0"/>
              <a:t>–dringend verzoek tot betaling via SMS / Whatsapp</a:t>
            </a:r>
            <a:endParaRPr lang="nl-NL" sz="2800" dirty="0"/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nl-NL" sz="2800" b="1" dirty="0" err="1" smtClean="0"/>
              <a:t>Phishing</a:t>
            </a:r>
            <a:r>
              <a:rPr lang="nl-NL" sz="2800" dirty="0" smtClean="0"/>
              <a:t> – verleiden tot klikken op onbetrouwbare link in Mail bericht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nl-NL" sz="2800" b="1" dirty="0" smtClean="0"/>
              <a:t>Tikkie </a:t>
            </a:r>
            <a:r>
              <a:rPr lang="nl-NL" sz="2800" dirty="0" smtClean="0"/>
              <a:t>– sturen van een vals betaalverzoek</a:t>
            </a:r>
            <a:endParaRPr lang="nl-NL" sz="2800" dirty="0"/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nl-NL" sz="2800" b="1" dirty="0" smtClean="0"/>
              <a:t>Marktplaats </a:t>
            </a:r>
            <a:r>
              <a:rPr lang="nl-NL" sz="2800" dirty="0" smtClean="0"/>
              <a:t>– diefstal tijdens de verkoop van spullen</a:t>
            </a:r>
            <a:endParaRPr lang="nl-NL" sz="2800" dirty="0"/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nl-NL" sz="2800" b="1" dirty="0" smtClean="0"/>
              <a:t>Dating</a:t>
            </a:r>
            <a:r>
              <a:rPr lang="nl-NL" sz="2800" dirty="0" smtClean="0"/>
              <a:t> </a:t>
            </a:r>
            <a:r>
              <a:rPr lang="nl-NL" sz="2800" dirty="0"/>
              <a:t>– </a:t>
            </a:r>
            <a:r>
              <a:rPr lang="nl-NL" sz="2800" dirty="0" smtClean="0"/>
              <a:t>verleiding tot betaling in een nieuwe romantische relatie</a:t>
            </a:r>
            <a:endParaRPr lang="nl-NL" sz="2800" dirty="0"/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nl-NL" sz="2800" b="1" dirty="0" smtClean="0"/>
              <a:t>Belegging </a:t>
            </a:r>
            <a:r>
              <a:rPr lang="nl-NL" sz="2800" dirty="0"/>
              <a:t>– </a:t>
            </a:r>
            <a:r>
              <a:rPr lang="nl-NL" sz="2800" dirty="0" smtClean="0"/>
              <a:t>valse investerin</a:t>
            </a:r>
            <a:r>
              <a:rPr lang="nl-NL" sz="2800" dirty="0"/>
              <a:t>g</a:t>
            </a:r>
            <a:r>
              <a:rPr lang="nl-NL" sz="2800" dirty="0" smtClean="0"/>
              <a:t> door hoge rendementen te beloven</a:t>
            </a:r>
            <a:endParaRPr lang="nl-NL" sz="2800" b="1" dirty="0" smtClean="0"/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nl-NL" sz="2800" b="1" dirty="0" smtClean="0"/>
              <a:t>Identiteit</a:t>
            </a:r>
            <a:r>
              <a:rPr lang="nl-NL" sz="2800" dirty="0" smtClean="0"/>
              <a:t> </a:t>
            </a:r>
            <a:r>
              <a:rPr lang="nl-NL" sz="2800" dirty="0"/>
              <a:t>– </a:t>
            </a:r>
            <a:r>
              <a:rPr lang="nl-NL" sz="2800" dirty="0" smtClean="0"/>
              <a:t>misbruik </a:t>
            </a:r>
            <a:r>
              <a:rPr lang="nl-NL" sz="2800" dirty="0"/>
              <a:t>van </a:t>
            </a:r>
            <a:r>
              <a:rPr lang="nl-NL" sz="2800" dirty="0" smtClean="0"/>
              <a:t>uw paspoort of rijbewijs</a:t>
            </a:r>
            <a:endParaRPr lang="nl-NL" sz="28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B89E546-72AF-06F1-36DD-0B6E760D32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999" y="473725"/>
            <a:ext cx="4160989" cy="552818"/>
          </a:xfrm>
        </p:spPr>
        <p:txBody>
          <a:bodyPr>
            <a:normAutofit/>
          </a:bodyPr>
          <a:lstStyle/>
          <a:p>
            <a:r>
              <a:rPr lang="nl-NL" dirty="0" smtClean="0"/>
              <a:t>Vormen van Online Fraude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FAE6C33-E240-06E2-10F6-CA935D01214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dirty="0" smtClean="0"/>
              <a:t>Online Fraude – Computercafé Seniorweb Nuenen, 2 Nov 2023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1C2E1C-8B32-DBA8-17DF-C3781746B14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26C9947-E9D1-42D3-AB39-A4F8216A44E2}" type="slidenum">
              <a:rPr lang="nl-NL" smtClean="0"/>
              <a:pPr/>
              <a:t>4</a:t>
            </a:fld>
            <a:endParaRPr lang="nl-NL" dirty="0"/>
          </a:p>
        </p:txBody>
      </p:sp>
      <p:sp>
        <p:nvSpPr>
          <p:cNvPr id="7" name="Afgeronde rechthoek 6"/>
          <p:cNvSpPr/>
          <p:nvPr/>
        </p:nvSpPr>
        <p:spPr>
          <a:xfrm>
            <a:off x="9691380" y="287914"/>
            <a:ext cx="2194693" cy="1322970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A75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l-NL" dirty="0" smtClean="0">
                <a:solidFill>
                  <a:schemeClr val="tx1"/>
                </a:solidFill>
              </a:rPr>
              <a:t>Referentie:</a:t>
            </a:r>
            <a:endParaRPr lang="nl-NL" dirty="0">
              <a:solidFill>
                <a:schemeClr val="tx1"/>
              </a:solidFill>
            </a:endParaRPr>
          </a:p>
        </p:txBody>
      </p:sp>
      <p:graphicFrame>
        <p:nvGraphicFramePr>
          <p:cNvPr id="8" name="Objec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1191770"/>
              </p:ext>
            </p:extLst>
          </p:nvPr>
        </p:nvGraphicFramePr>
        <p:xfrm>
          <a:off x="10331526" y="839359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Acrobat Document" showAsIcon="1" r:id="rId4" imgW="914400" imgH="771480" progId="Acrobat.Document.DC">
                  <p:embed/>
                </p:oleObj>
              </mc:Choice>
              <mc:Fallback>
                <p:oleObj name="Acrobat Document" showAsIcon="1" r:id="rId4" imgW="914400" imgH="771480" progId="Acrobat.Document.DC">
                  <p:embed/>
                  <p:pic>
                    <p:nvPicPr>
                      <p:cNvPr id="5" name="Object 4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331526" y="839359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171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4486C64-A4F9-5412-DC3F-387C4B92CF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7661" y="493603"/>
            <a:ext cx="3988119" cy="457200"/>
          </a:xfrm>
        </p:spPr>
        <p:txBody>
          <a:bodyPr>
            <a:normAutofit lnSpcReduction="10000"/>
          </a:bodyPr>
          <a:lstStyle/>
          <a:p>
            <a:r>
              <a:rPr lang="nl-NL" dirty="0"/>
              <a:t>H</a:t>
            </a:r>
            <a:r>
              <a:rPr lang="nl-NL" dirty="0" smtClean="0"/>
              <a:t>elpdeskfraude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3DE13E-81F6-96E3-79C6-D1F1F371900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smtClean="0"/>
              <a:t>Online Fraude – Computercafé Seniorweb Nuenen, 2 Nov 2023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126DEA-67BF-8ACB-4E92-A627ECE9FD7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26C9947-E9D1-42D3-AB39-A4F8216A44E2}" type="slidenum">
              <a:rPr lang="nl-NL" smtClean="0"/>
              <a:pPr/>
              <a:t>5</a:t>
            </a:fld>
            <a:endParaRPr lang="nl-NL" dirty="0"/>
          </a:p>
        </p:txBody>
      </p:sp>
      <p:pic>
        <p:nvPicPr>
          <p:cNvPr id="10" name="Onlinemedia 9" title="Wat is Bankhelpdeskfraude? Hoe voorkom je het!">
            <a:hlinkClick r:id="" action="ppaction://media"/>
            <a:extLst>
              <a:ext uri="{FF2B5EF4-FFF2-40B4-BE49-F238E27FC236}">
                <a16:creationId xmlns:a16="http://schemas.microsoft.com/office/drawing/2014/main" id="{F59B17C8-AD59-B5D9-312A-27DAEE82891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39654" y="1285748"/>
            <a:ext cx="9023942" cy="509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2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00FE6EB-DB2D-14E2-6BA1-9500E79318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2000" y="1360410"/>
            <a:ext cx="11260528" cy="4995938"/>
          </a:xfrm>
        </p:spPr>
        <p:txBody>
          <a:bodyPr>
            <a:noAutofit/>
          </a:bodyPr>
          <a:lstStyle/>
          <a:p>
            <a:endParaRPr lang="nl-NL" sz="2800" dirty="0"/>
          </a:p>
          <a:p>
            <a:r>
              <a:rPr lang="nl-NL" sz="2800" dirty="0" smtClean="0"/>
              <a:t>Veel vormen van Online Fraude zijn gebaseerd op vertrouwen</a:t>
            </a:r>
          </a:p>
          <a:p>
            <a:endParaRPr lang="nl-NL" sz="2800" dirty="0"/>
          </a:p>
          <a:p>
            <a:r>
              <a:rPr lang="nl-NL" sz="2800" b="1" dirty="0" smtClean="0">
                <a:solidFill>
                  <a:srgbClr val="0070C0"/>
                </a:solidFill>
              </a:rPr>
              <a:t>Wie vertrouwt u?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l-NL" sz="2400" dirty="0" smtClean="0"/>
              <a:t>Doe mee op </a:t>
            </a:r>
            <a:r>
              <a:rPr lang="nl-NL" sz="2400" u="sng" dirty="0" smtClean="0">
                <a:solidFill>
                  <a:srgbClr val="0070C0"/>
                </a:solidFill>
              </a:rPr>
              <a:t>menti.com</a:t>
            </a:r>
            <a:r>
              <a:rPr lang="nl-NL" sz="2400" dirty="0"/>
              <a:t> </a:t>
            </a:r>
            <a:r>
              <a:rPr lang="nl-NL" sz="2400" dirty="0" smtClean="0"/>
              <a:t/>
            </a:r>
            <a:br>
              <a:rPr lang="nl-NL" sz="2400" dirty="0" smtClean="0"/>
            </a:br>
            <a:r>
              <a:rPr lang="nl-NL" sz="2400" dirty="0" smtClean="0"/>
              <a:t>(gebruik code op volgende slide)</a:t>
            </a:r>
            <a:br>
              <a:rPr lang="nl-NL" sz="2400" dirty="0" smtClean="0"/>
            </a:br>
            <a:r>
              <a:rPr lang="nl-NL" sz="2400" dirty="0" smtClean="0"/>
              <a:t>en geef aan </a:t>
            </a:r>
            <a:br>
              <a:rPr lang="nl-NL" sz="2400" dirty="0" smtClean="0"/>
            </a:br>
            <a:r>
              <a:rPr lang="nl-NL" sz="2400" dirty="0" smtClean="0"/>
              <a:t>- welke personen (relatie)</a:t>
            </a:r>
            <a:br>
              <a:rPr lang="nl-NL" sz="2400" dirty="0" smtClean="0"/>
            </a:br>
            <a:r>
              <a:rPr lang="nl-NL" sz="2400" dirty="0" smtClean="0"/>
              <a:t>- welke bedrijven (naam) </a:t>
            </a:r>
            <a:br>
              <a:rPr lang="nl-NL" sz="2400" dirty="0" smtClean="0"/>
            </a:br>
            <a:r>
              <a:rPr lang="nl-NL" sz="2400" dirty="0" smtClean="0"/>
              <a:t>u bijna altijd vertrouwt</a:t>
            </a:r>
            <a:endParaRPr lang="nl-NL" sz="24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B89E546-72AF-06F1-36DD-0B6E760D32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999" y="473725"/>
            <a:ext cx="4160989" cy="552818"/>
          </a:xfrm>
        </p:spPr>
        <p:txBody>
          <a:bodyPr>
            <a:normAutofit/>
          </a:bodyPr>
          <a:lstStyle/>
          <a:p>
            <a:r>
              <a:rPr lang="nl-NL" dirty="0" smtClean="0"/>
              <a:t>Vertrouwen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FAE6C33-E240-06E2-10F6-CA935D01214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smtClean="0"/>
              <a:t>Online Fraude – Computercafé Seniorweb Nuenen, 2 Nov 2023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1C2E1C-8B32-DBA8-17DF-C3781746B14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26C9947-E9D1-42D3-AB39-A4F8216A44E2}" type="slidenum">
              <a:rPr lang="nl-NL" smtClean="0"/>
              <a:pPr/>
              <a:t>6</a:t>
            </a:fld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054" y="2584704"/>
            <a:ext cx="6450763" cy="3648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Explosie 2 6"/>
          <p:cNvSpPr/>
          <p:nvPr/>
        </p:nvSpPr>
        <p:spPr>
          <a:xfrm>
            <a:off x="8107017" y="0"/>
            <a:ext cx="4084983" cy="1252331"/>
          </a:xfrm>
          <a:prstGeom prst="irregularSeal2">
            <a:avLst/>
          </a:prstGeom>
          <a:solidFill>
            <a:srgbClr val="00B0F0"/>
          </a:solidFill>
          <a:ln w="28575">
            <a:solidFill>
              <a:srgbClr val="FA75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 smtClean="0"/>
              <a:t>Zelf doen!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218862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D6B3D55-498F-4B9C-EB09-373F6D1DCF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Bekende in nood-fraude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3573880-A1E4-29DA-E592-ECE7232CD6F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smtClean="0"/>
              <a:t>Online Fraude – Computercafé Seniorweb Nuenen, 2 Nov 2023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C8BEA5-BE9E-05AF-00D3-678372CDFDF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26C9947-E9D1-42D3-AB39-A4F8216A44E2}" type="slidenum">
              <a:rPr lang="nl-NL" smtClean="0"/>
              <a:pPr/>
              <a:t>7</a:t>
            </a:fld>
            <a:endParaRPr lang="nl-NL" dirty="0"/>
          </a:p>
        </p:txBody>
      </p:sp>
      <p:pic>
        <p:nvPicPr>
          <p:cNvPr id="2" name="Onlinemedia 1" title="Uitgelicht: Opgelicht via WhatsApp">
            <a:hlinkClick r:id="" action="ppaction://media"/>
            <a:extLst>
              <a:ext uri="{FF2B5EF4-FFF2-40B4-BE49-F238E27FC236}">
                <a16:creationId xmlns:a16="http://schemas.microsoft.com/office/drawing/2014/main" id="{0CF6AB9C-5CD7-C187-ED96-DA75EA82098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2761" y="1297046"/>
            <a:ext cx="9449639" cy="533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8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00FE6EB-DB2D-14E2-6BA1-9500E79318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2000" y="1360410"/>
            <a:ext cx="11260528" cy="4995938"/>
          </a:xfrm>
        </p:spPr>
        <p:txBody>
          <a:bodyPr>
            <a:noAutofit/>
          </a:bodyPr>
          <a:lstStyle/>
          <a:p>
            <a:endParaRPr lang="nl-NL" sz="2800" dirty="0"/>
          </a:p>
          <a:p>
            <a:r>
              <a:rPr lang="nl-NL" sz="2800" dirty="0" smtClean="0"/>
              <a:t>Het begint met een eerste contact</a:t>
            </a:r>
          </a:p>
          <a:p>
            <a:endParaRPr lang="nl-NL" sz="2800" dirty="0"/>
          </a:p>
          <a:p>
            <a:r>
              <a:rPr lang="nl-NL" sz="2800" b="1" dirty="0" smtClean="0">
                <a:solidFill>
                  <a:srgbClr val="0070C0"/>
                </a:solidFill>
              </a:rPr>
              <a:t>Wat zou u zelf doen?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l-NL" sz="2400" dirty="0" smtClean="0"/>
              <a:t>Doe mee op </a:t>
            </a:r>
            <a:r>
              <a:rPr lang="nl-NL" sz="2400" u="sng" dirty="0" smtClean="0">
                <a:solidFill>
                  <a:srgbClr val="0070C0"/>
                </a:solidFill>
              </a:rPr>
              <a:t>menti.com</a:t>
            </a:r>
            <a:r>
              <a:rPr lang="nl-NL" sz="2400" dirty="0"/>
              <a:t> </a:t>
            </a:r>
            <a:r>
              <a:rPr lang="nl-NL" sz="2400" dirty="0" smtClean="0"/>
              <a:t/>
            </a:r>
            <a:br>
              <a:rPr lang="nl-NL" sz="2400" dirty="0" smtClean="0"/>
            </a:br>
            <a:r>
              <a:rPr lang="nl-NL" sz="2400" dirty="0" smtClean="0"/>
              <a:t>(gebruik code op volgende slide)</a:t>
            </a:r>
            <a:br>
              <a:rPr lang="nl-NL" sz="2400" dirty="0" smtClean="0"/>
            </a:br>
            <a:r>
              <a:rPr lang="nl-NL" sz="2400" dirty="0" smtClean="0"/>
              <a:t>en kies het uw antwoord</a:t>
            </a:r>
            <a:endParaRPr lang="nl-NL" sz="24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B89E546-72AF-06F1-36DD-0B6E760D32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999" y="473725"/>
            <a:ext cx="4160989" cy="552818"/>
          </a:xfrm>
        </p:spPr>
        <p:txBody>
          <a:bodyPr>
            <a:normAutofit/>
          </a:bodyPr>
          <a:lstStyle/>
          <a:p>
            <a:r>
              <a:rPr lang="nl-NL" dirty="0" smtClean="0"/>
              <a:t>Wat moet je doen?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FAE6C33-E240-06E2-10F6-CA935D01214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smtClean="0"/>
              <a:t>Online Fraude – Computercafé Seniorweb Nuenen, 2 Nov 2023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1C2E1C-8B32-DBA8-17DF-C3781746B14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26C9947-E9D1-42D3-AB39-A4F8216A44E2}" type="slidenum">
              <a:rPr lang="nl-NL" smtClean="0"/>
              <a:pPr/>
              <a:t>8</a:t>
            </a:fld>
            <a:endParaRPr lang="nl-NL" dirty="0"/>
          </a:p>
        </p:txBody>
      </p:sp>
      <p:sp>
        <p:nvSpPr>
          <p:cNvPr id="7" name="Explosie 2 6"/>
          <p:cNvSpPr/>
          <p:nvPr/>
        </p:nvSpPr>
        <p:spPr>
          <a:xfrm>
            <a:off x="4807235" y="0"/>
            <a:ext cx="4084983" cy="1252331"/>
          </a:xfrm>
          <a:prstGeom prst="irregularSeal2">
            <a:avLst/>
          </a:prstGeom>
          <a:solidFill>
            <a:srgbClr val="00B0F0"/>
          </a:solidFill>
          <a:ln w="28575">
            <a:solidFill>
              <a:srgbClr val="FA75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 smtClean="0"/>
              <a:t>Zelf doen!</a:t>
            </a:r>
            <a:endParaRPr lang="nl-NL" sz="2800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4845" y="2585467"/>
            <a:ext cx="6432804" cy="364845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972" y="0"/>
            <a:ext cx="3168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0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5412106" y="2496620"/>
            <a:ext cx="4307247" cy="38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00FE6EB-DB2D-14E2-6BA1-9500E79318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2000" y="1360410"/>
            <a:ext cx="5764832" cy="4995938"/>
          </a:xfrm>
        </p:spPr>
        <p:txBody>
          <a:bodyPr>
            <a:noAutofit/>
          </a:bodyPr>
          <a:lstStyle/>
          <a:p>
            <a:endParaRPr lang="nl-NL" sz="2800" dirty="0"/>
          </a:p>
          <a:p>
            <a:r>
              <a:rPr lang="nl-NL" sz="2800" dirty="0" smtClean="0"/>
              <a:t>Als het mogelijk is: </a:t>
            </a:r>
            <a:br>
              <a:rPr lang="nl-NL" sz="2800" dirty="0" smtClean="0"/>
            </a:br>
            <a:r>
              <a:rPr lang="nl-NL" sz="2800" dirty="0" smtClean="0"/>
              <a:t>namen van mensen en bedrijven </a:t>
            </a:r>
            <a:br>
              <a:rPr lang="nl-NL" sz="2800" dirty="0" smtClean="0"/>
            </a:br>
            <a:r>
              <a:rPr lang="nl-NL" sz="2800" dirty="0" smtClean="0"/>
              <a:t>controleren via websites of</a:t>
            </a:r>
            <a:br>
              <a:rPr lang="nl-NL" sz="2800" dirty="0" smtClean="0"/>
            </a:br>
            <a:r>
              <a:rPr lang="nl-NL" sz="2800" dirty="0" smtClean="0"/>
              <a:t>rechtstreeks telefooncontact</a:t>
            </a:r>
          </a:p>
          <a:p>
            <a:endParaRPr lang="nl-NL" sz="2800" dirty="0"/>
          </a:p>
          <a:p>
            <a:r>
              <a:rPr lang="nl-NL" sz="2800" dirty="0" smtClean="0">
                <a:solidFill>
                  <a:srgbClr val="FF0000"/>
                </a:solidFill>
              </a:rPr>
              <a:t>Voorgaande slide lijkt op </a:t>
            </a:r>
            <a:br>
              <a:rPr lang="nl-NL" sz="2800" dirty="0" smtClean="0">
                <a:solidFill>
                  <a:srgbClr val="FF0000"/>
                </a:solidFill>
              </a:rPr>
            </a:br>
            <a:r>
              <a:rPr lang="nl-NL" sz="2800" dirty="0" smtClean="0">
                <a:solidFill>
                  <a:srgbClr val="FF0000"/>
                </a:solidFill>
              </a:rPr>
              <a:t>het begin van fraude …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B89E546-72AF-06F1-36DD-0B6E760D32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999" y="473725"/>
            <a:ext cx="4160989" cy="552818"/>
          </a:xfrm>
        </p:spPr>
        <p:txBody>
          <a:bodyPr>
            <a:normAutofit/>
          </a:bodyPr>
          <a:lstStyle/>
          <a:p>
            <a:r>
              <a:rPr lang="nl-NL" dirty="0" smtClean="0"/>
              <a:t>Contacten controleren!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FAE6C33-E240-06E2-10F6-CA935D01214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smtClean="0"/>
              <a:t>Online Fraude – Computercafé Seniorweb Nuenen, 2 Nov 2023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1C2E1C-8B32-DBA8-17DF-C3781746B14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26C9947-E9D1-42D3-AB39-A4F8216A44E2}" type="slidenum">
              <a:rPr lang="nl-NL" smtClean="0"/>
              <a:pPr/>
              <a:t>9</a:t>
            </a:fld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036" y="-337856"/>
            <a:ext cx="3323022" cy="7191856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972" y="0"/>
            <a:ext cx="3168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5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niorWeb">
  <a:themeElements>
    <a:clrScheme name="SeniorWeb">
      <a:dk1>
        <a:srgbClr val="333333"/>
      </a:dk1>
      <a:lt1>
        <a:srgbClr val="FFFFFF"/>
      </a:lt1>
      <a:dk2>
        <a:srgbClr val="005E9E"/>
      </a:dk2>
      <a:lt2>
        <a:srgbClr val="E6E6E6"/>
      </a:lt2>
      <a:accent1>
        <a:srgbClr val="0E8B7A"/>
      </a:accent1>
      <a:accent2>
        <a:srgbClr val="FA752B"/>
      </a:accent2>
      <a:accent3>
        <a:srgbClr val="009EE3"/>
      </a:accent3>
      <a:accent4>
        <a:srgbClr val="FFB400"/>
      </a:accent4>
      <a:accent5>
        <a:srgbClr val="A154A1"/>
      </a:accent5>
      <a:accent6>
        <a:srgbClr val="C60651"/>
      </a:accent6>
      <a:hlink>
        <a:srgbClr val="0084C6"/>
      </a:hlink>
      <a:folHlink>
        <a:srgbClr val="A10541"/>
      </a:folHlink>
    </a:clrScheme>
    <a:fontScheme name="SeniorWeb">
      <a:majorFont>
        <a:latin typeface="Titillium Web SemiBold"/>
        <a:ea typeface=""/>
        <a:cs typeface=""/>
      </a:majorFont>
      <a:minorFont>
        <a:latin typeface="Titillium Web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niorWeb [breedbeeld].potx" id="{4E6C2F9A-F4EC-4D7C-9C51-85BCCA37C3FB}" vid="{295C44E4-2AB6-4799-889F-A7492278D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ddress xmlns="http://schemas.microsoft.com/sharepoint/v3" xsi:nil="true"/>
    <_activity xmlns="6280fe60-1aca-4222-ad90-2461a3cc833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4EB0ADCB3B4E4BB778829903B35D0C" ma:contentTypeVersion="14" ma:contentTypeDescription="Een nieuw document maken." ma:contentTypeScope="" ma:versionID="6b18427dff2f50a7c69d7323942761d9">
  <xsd:schema xmlns:xsd="http://www.w3.org/2001/XMLSchema" xmlns:xs="http://www.w3.org/2001/XMLSchema" xmlns:p="http://schemas.microsoft.com/office/2006/metadata/properties" xmlns:ns1="http://schemas.microsoft.com/sharepoint/v3" xmlns:ns3="c90d6000-4ff6-4d97-8e1c-c273aca18acf" xmlns:ns4="6280fe60-1aca-4222-ad90-2461a3cc8339" targetNamespace="http://schemas.microsoft.com/office/2006/metadata/properties" ma:root="true" ma:fieldsID="b80a4170bed745d1ccfd005244ed79e8" ns1:_="" ns3:_="" ns4:_="">
    <xsd:import namespace="http://schemas.microsoft.com/sharepoint/v3"/>
    <xsd:import namespace="c90d6000-4ff6-4d97-8e1c-c273aca18acf"/>
    <xsd:import namespace="6280fe60-1aca-4222-ad90-2461a3cc833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1:IMAddress" minOccurs="0"/>
                <xsd:element ref="ns3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ddress" ma:index="9" nillable="true" ma:displayName="IM-adres" ma:internalName="IMAddres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0d6000-4ff6-4d97-8e1c-c273aca18ac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0" nillable="true" ma:displayName="Hint-hash delen" ma:internalName="SharingHintHash" ma:readOnly="true">
      <xsd:simpleType>
        <xsd:restriction base="dms:Text"/>
      </xsd:simple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80fe60-1aca-4222-ad90-2461a3cc83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C81C8A-8230-4C32-BD6D-E4AF04CBD405}">
  <ds:schemaRefs>
    <ds:schemaRef ds:uri="6280fe60-1aca-4222-ad90-2461a3cc8339"/>
    <ds:schemaRef ds:uri="c90d6000-4ff6-4d97-8e1c-c273aca18acf"/>
    <ds:schemaRef ds:uri="http://purl.org/dc/terms/"/>
    <ds:schemaRef ds:uri="http://purl.org/dc/dcmitype/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917DAB98-188A-4F82-98F5-D00EA2317E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90E6B3-AC98-466F-ACA8-19A08CB481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90d6000-4ff6-4d97-8e1c-c273aca18acf"/>
    <ds:schemaRef ds:uri="6280fe60-1aca-4222-ad90-2461a3cc83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SeniorWeb [breedbeeld]</Template>
  <TotalTime>396</TotalTime>
  <Words>528</Words>
  <Application>Microsoft Office PowerPoint</Application>
  <PresentationFormat>Breedbeeld</PresentationFormat>
  <Paragraphs>142</Paragraphs>
  <Slides>19</Slides>
  <Notes>10</Notes>
  <HiddenSlides>0</HiddenSlides>
  <MMClips>4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19</vt:i4>
      </vt:variant>
    </vt:vector>
  </HeadingPairs>
  <TitlesOfParts>
    <vt:vector size="27" baseType="lpstr">
      <vt:lpstr>Titillium Web SemiBold</vt:lpstr>
      <vt:lpstr>Titillium Web</vt:lpstr>
      <vt:lpstr>Calibri</vt:lpstr>
      <vt:lpstr>Arial</vt:lpstr>
      <vt:lpstr>Wingdings</vt:lpstr>
      <vt:lpstr>SeniorWeb</vt:lpstr>
      <vt:lpstr>Acrobat Document</vt:lpstr>
      <vt:lpstr>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Hans Straatman</dc:creator>
  <cp:lastModifiedBy>Windows-gebruiker</cp:lastModifiedBy>
  <cp:revision>206</cp:revision>
  <dcterms:created xsi:type="dcterms:W3CDTF">2022-07-25T15:31:49Z</dcterms:created>
  <dcterms:modified xsi:type="dcterms:W3CDTF">2023-10-24T11:04:20Z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0x010100F24EB0ADCB3B4E4BB778829903B35D0C</vt:lpwstr>
  </property>
</Properties>
</file>